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4" r:id="rId3"/>
    <p:sldId id="277" r:id="rId4"/>
    <p:sldId id="278" r:id="rId5"/>
    <p:sldId id="274" r:id="rId6"/>
    <p:sldId id="275" r:id="rId7"/>
    <p:sldId id="280" r:id="rId8"/>
    <p:sldId id="279" r:id="rId9"/>
    <p:sldId id="281" r:id="rId10"/>
    <p:sldId id="284" r:id="rId11"/>
    <p:sldId id="283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5" r:id="rId20"/>
    <p:sldId id="292" r:id="rId21"/>
    <p:sldId id="291" r:id="rId22"/>
    <p:sldId id="293" r:id="rId23"/>
    <p:sldId id="270" r:id="rId24"/>
  </p:sldIdLst>
  <p:sldSz cx="9144000" cy="6858000" type="screen4x3"/>
  <p:notesSz cx="6788150" cy="99234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29" autoAdjust="0"/>
  </p:normalViewPr>
  <p:slideViewPr>
    <p:cSldViewPr snapToGrid="0"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05C75-18B3-49FF-B654-5C8098CEAB5E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D081E-7236-4D69-B2FB-AFC3DEF5D4B2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B8E74-28BC-4086-8A50-D767A9EF2E45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B9C0A-2C18-4900-BEAA-1E7B5BE84135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DF2C7-689E-413B-9BCD-58DD28525137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47376-E0B8-4A60-9F76-6122DC0962FC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75749-91B6-4661-9F49-7BB81112F20A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17A36-7C01-41AF-8103-A4E06567A15A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6E108-4820-46DC-ABCF-77CB336247DB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054305-6303-414D-852D-CB1B1CD7DC69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FC9AF-5B14-4180-AA9C-74EFD1E9E98D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0B609-DA9E-4091-A5E8-091523E6CE5B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3FF39-597D-4159-8FF9-6D5D81D372C8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01243-82F5-4513-BAC1-BE46F952AC7A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43CFA-F5E7-4A7A-8AEA-326CE09EABA5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F6096-DC0F-4B14-A151-F7622B24660B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DBC7D-0EEA-41AE-8DDB-34649E260B05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BE29D-D1B1-4C43-BCDD-DE52EF3487EA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E32F1-8C0F-437B-A217-7C2FF667ABF1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51D15-C8B6-4AAA-BD62-0ABFEE8C16B5}" type="presOf" srcId="{FE3A550B-08CF-4647-B196-E0C69F588559}" destId="{69913F3B-FAAE-4F03-8F7F-D4A6966E773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05354D-CB35-4AE0-A629-51AE2780200C}" type="datetimeFigureOut">
              <a:rPr lang="uk-UA"/>
              <a:pPr>
                <a:defRPr/>
              </a:pPr>
              <a:t>04.08.2016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19F23B-4E5D-4CE8-A80B-11A91779887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07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9F23B-4E5D-4CE8-A80B-11A917798872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44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3121026"/>
            <a:ext cx="7772400" cy="983456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1332"/>
            <a:ext cx="6858000" cy="677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69EA-2191-4001-A9CD-EDF68FE49EC6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C3DA-CBE7-40ED-9E2A-EE2ADDF7D740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4ECA-EE49-4450-85EA-1CF0545DA564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FA76-4651-45CD-9514-FA6EF0DAE162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BD05-3094-4DF9-90DB-AA80B538D19F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C9B3-C588-4E44-A584-66750FD06B6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3C44-E65E-4AF9-978C-E1560E9088A3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D0AD-C6AF-4F00-B4A7-1C6BFC0F7FB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3773-377B-40D3-A32E-5097BF8AD66C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8F77-0F36-4FB6-A5B9-56BA32DBCD5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1841-1E94-4B55-AFF4-026C8F6C9CEA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E076-E716-49C5-8285-EEE1A22C980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99BD-5A38-453D-B4A5-D618256EE54E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5EC9-A27B-4328-A120-3E33E05FF8F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EB76-7C00-4182-A056-6AF2F5324DF1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AE33-A731-45FA-8B65-D2F55E4706D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7081-E8C4-4DD3-AEB2-2DEB6DEA4CD5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D0D4-5E4A-4483-B1DC-61464190159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10FB-0CF3-4E5F-A801-F048BEED9B69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46EF-05E5-4630-94D5-9E59D21144E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E467-1D56-4ECD-810A-A5482A27ED35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96FF-97D1-411A-9E21-1AEEE61B9B3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B8AA3-D5C7-45FC-99F9-464C94E41F00}" type="datetime1">
              <a:rPr lang="ru-RU" altLang="ru-RU" smtClean="0"/>
              <a:t>04.08.2016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445C90-BC87-407C-8F55-01D11957C12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Arial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Arial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Arial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Arial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diagramData" Target="../diagrams/data18.xml"/><Relationship Id="rId21" Type="http://schemas.openxmlformats.org/officeDocument/2006/relationships/image" Target="../media/image24.png"/><Relationship Id="rId7" Type="http://schemas.microsoft.com/office/2007/relationships/diagramDrawing" Target="../diagrams/drawing18.xml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8.xml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1473200"/>
            <a:ext cx="26082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118" y="2054270"/>
            <a:ext cx="7772400" cy="3432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uk-UA" sz="5200" dirty="0"/>
              <a:t>Розвантаження </a:t>
            </a:r>
            <a:br>
              <a:rPr lang="uk-UA" sz="5200" dirty="0"/>
            </a:br>
            <a:r>
              <a:rPr lang="uk-UA" sz="5200" dirty="0"/>
              <a:t>та оновлення програм початкової школи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66992" y="5899759"/>
            <a:ext cx="7772400" cy="8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  <a:ea typeface="Arial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  <a:ea typeface="Arial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  <a:ea typeface="Arial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uk-UA" sz="2700" dirty="0"/>
              <a:t>Здійснено в межах чинного Державного стандарту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gray">
          <a:xfrm>
            <a:off x="2593975" y="569891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 dirty="0"/>
              <a:t>Результати проекту</a:t>
            </a:r>
            <a:endParaRPr lang="en-US" altLang="ru-RU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198721" y="3150592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1232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232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9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4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478812"/>
            <a:ext cx="6513513" cy="85103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600" dirty="0">
                <a:cs typeface="Arial" charset="0"/>
              </a:rPr>
              <a:t>Змінено 13 програм 1-4 класів: </a:t>
            </a:r>
          </a:p>
          <a:p>
            <a:pPr marL="0" indent="0" algn="ctr">
              <a:buFont typeface="Arial" charset="0"/>
              <a:buNone/>
            </a:pPr>
            <a:endParaRPr lang="en-US" sz="3600" dirty="0">
              <a:cs typeface="Arial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85737"/>
              </p:ext>
            </p:extLst>
          </p:nvPr>
        </p:nvGraphicFramePr>
        <p:xfrm>
          <a:off x="2405779" y="2211367"/>
          <a:ext cx="6626225" cy="406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8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04">
                <a:tc>
                  <a:txBody>
                    <a:bodyPr/>
                    <a:lstStyle/>
                    <a:p>
                      <a:pPr algn="ctr"/>
                      <a:endParaRPr lang="uk-UA" sz="2200" dirty="0"/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200" dirty="0"/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/>
                        <a:t>«Українська мова»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/>
                        <a:t>«Математика»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/>
                        <a:t>«Літературне читання»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/>
                        <a:t>«Інформатика»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0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«Трудове навчання»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«Образотворче мистецтво»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70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«Мистецтво»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«Музичне мистецтво»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0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«Я у світі»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«Фізична культура»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1541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«Природознавство»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«Іноземні мови для загальноосвітніх та  спец. навчальних закладів»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0087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«Основи здоров'я»</a:t>
                      </a:r>
                    </a:p>
                  </a:txBody>
                  <a:tcPr marL="91439" marR="91439" marT="45716" marB="45716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gray">
          <a:xfrm>
            <a:off x="2681657" y="61999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 dirty="0"/>
              <a:t>Ключові зміни</a:t>
            </a:r>
            <a:endParaRPr lang="en-US" altLang="ru-RU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331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332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10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466307"/>
            <a:ext cx="6638925" cy="5099050"/>
          </a:xfrm>
        </p:spPr>
        <p:txBody>
          <a:bodyPr/>
          <a:lstStyle/>
          <a:p>
            <a:r>
              <a:rPr lang="uk-UA" sz="2200" b="1" dirty="0">
                <a:cs typeface="Arial" charset="0"/>
              </a:rPr>
              <a:t>знято фіксовану кількість годин </a:t>
            </a:r>
            <a:r>
              <a:rPr lang="uk-UA" sz="2200" dirty="0">
                <a:cs typeface="Arial" charset="0"/>
              </a:rPr>
              <a:t>на вивчення кожної теми - тепер учителі визначатимуть їх самостійно, враховуючи рівень підготовки класу, наявність навчально-методичного забезпечення  та регіональні </a:t>
            </a:r>
            <a:r>
              <a:rPr lang="uk-UA" sz="2200" dirty="0" smtClean="0">
                <a:cs typeface="Arial" charset="0"/>
              </a:rPr>
              <a:t>особливості</a:t>
            </a:r>
            <a:endParaRPr lang="uk-UA" sz="2200" dirty="0">
              <a:cs typeface="Arial" charset="0"/>
            </a:endParaRPr>
          </a:p>
          <a:p>
            <a:r>
              <a:rPr lang="uk-UA" sz="2200" b="1" dirty="0">
                <a:cs typeface="Arial" charset="0"/>
              </a:rPr>
              <a:t>знято дублювання змісту </a:t>
            </a:r>
            <a:r>
              <a:rPr lang="uk-UA" sz="2200" dirty="0">
                <a:cs typeface="Arial" charset="0"/>
              </a:rPr>
              <a:t>у  навчальних предметах «Основи здоров'я», «Я у світі», «Природознавство</a:t>
            </a:r>
            <a:r>
              <a:rPr lang="uk-UA" sz="2200" dirty="0" smtClean="0">
                <a:cs typeface="Arial" charset="0"/>
              </a:rPr>
              <a:t>»</a:t>
            </a:r>
            <a:endParaRPr lang="uk-UA" sz="2200" dirty="0">
              <a:cs typeface="Arial" charset="0"/>
            </a:endParaRPr>
          </a:p>
          <a:p>
            <a:r>
              <a:rPr lang="uk-UA" sz="2200" dirty="0">
                <a:solidFill>
                  <a:srgbClr val="000000"/>
                </a:solidFill>
                <a:cs typeface="Arial" charset="0"/>
              </a:rPr>
              <a:t>Здійснено перерозподіл тем між класами, щоб привести процес навчання </a:t>
            </a:r>
            <a:r>
              <a:rPr lang="uk-UA" sz="2200" b="1" dirty="0">
                <a:cs typeface="Arial" charset="0"/>
              </a:rPr>
              <a:t>у відповідність до вікових можливостей </a:t>
            </a:r>
            <a:r>
              <a:rPr lang="uk-UA" sz="2200" dirty="0">
                <a:cs typeface="Arial" charset="0"/>
              </a:rPr>
              <a:t>молодших школярів та принципу </a:t>
            </a:r>
            <a:r>
              <a:rPr lang="uk-UA" sz="2200" dirty="0" err="1" smtClean="0">
                <a:cs typeface="Arial" charset="0"/>
              </a:rPr>
              <a:t>здоров’язбереження</a:t>
            </a:r>
            <a:endParaRPr lang="uk-UA" sz="2200" dirty="0">
              <a:cs typeface="Arial" charset="0"/>
            </a:endParaRPr>
          </a:p>
          <a:p>
            <a:r>
              <a:rPr lang="uk-UA" sz="2200" b="1" dirty="0">
                <a:cs typeface="Arial" charset="0"/>
              </a:rPr>
              <a:t>уніфіковано термінологію  програм</a:t>
            </a:r>
            <a:r>
              <a:rPr lang="uk-UA" sz="2200" dirty="0">
                <a:cs typeface="Arial" charset="0"/>
              </a:rPr>
              <a:t>, якою мають послуговуватися вчителі та автори підручників, її наближено до вікових особливостей молодших </a:t>
            </a:r>
            <a:r>
              <a:rPr lang="uk-UA" sz="2200" dirty="0" smtClean="0">
                <a:cs typeface="Arial" charset="0"/>
              </a:rPr>
              <a:t>школярів</a:t>
            </a:r>
            <a:endParaRPr lang="en-US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Імплементація результатів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434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434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11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2" name="Місце для вмісту 2"/>
          <p:cNvSpPr>
            <a:spLocks noGrp="1"/>
          </p:cNvSpPr>
          <p:nvPr>
            <p:ph idx="1"/>
          </p:nvPr>
        </p:nvSpPr>
        <p:spPr>
          <a:xfrm>
            <a:off x="2505076" y="1541463"/>
            <a:ext cx="6213474" cy="4848704"/>
          </a:xfrm>
        </p:spPr>
        <p:txBody>
          <a:bodyPr/>
          <a:lstStyle/>
          <a:p>
            <a:r>
              <a:rPr lang="uk-UA" sz="2600" dirty="0">
                <a:cs typeface="Arial" charset="0"/>
              </a:rPr>
              <a:t>Затвердження Колегією МОН</a:t>
            </a:r>
          </a:p>
          <a:p>
            <a:r>
              <a:rPr lang="uk-UA" sz="2600" dirty="0">
                <a:cs typeface="Arial" charset="0"/>
              </a:rPr>
              <a:t>Презентація на серпневих вчительських </a:t>
            </a:r>
            <a:r>
              <a:rPr lang="uk-UA" sz="2600" dirty="0">
                <a:solidFill>
                  <a:srgbClr val="000000"/>
                </a:solidFill>
                <a:cs typeface="Arial" charset="0"/>
              </a:rPr>
              <a:t>конференціях</a:t>
            </a:r>
            <a:r>
              <a:rPr lang="uk-UA" sz="26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r>
              <a:rPr lang="uk-UA" sz="2600" dirty="0">
                <a:cs typeface="Arial" charset="0"/>
              </a:rPr>
              <a:t>Запровадження </a:t>
            </a:r>
            <a:r>
              <a:rPr lang="uk-UA" sz="2600" b="1" dirty="0">
                <a:cs typeface="Arial" charset="0"/>
              </a:rPr>
              <a:t>в школах з 1 вересня 2016 року</a:t>
            </a:r>
          </a:p>
          <a:p>
            <a:r>
              <a:rPr lang="uk-UA" sz="2600" dirty="0">
                <a:cs typeface="Arial" charset="0"/>
              </a:rPr>
              <a:t>До оновлених програм будуть підготовлені нові вимоги до оцінювання досягнень учнів та нові методичні рекомендації</a:t>
            </a:r>
          </a:p>
          <a:p>
            <a:r>
              <a:rPr lang="uk-UA" sz="2600" dirty="0">
                <a:cs typeface="Arial" charset="0"/>
              </a:rPr>
              <a:t>Розміщення додаткових навчальних матеріалів на відкритій інтернет-платформі</a:t>
            </a:r>
          </a:p>
          <a:p>
            <a:endParaRPr lang="en-US" sz="2600" dirty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299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500" b="1"/>
              <a:t>Українська мова - що змінено?</a:t>
            </a:r>
            <a:endParaRPr lang="en-US" altLang="ru-RU" sz="35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536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12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66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524086"/>
            <a:ext cx="6638925" cy="5041900"/>
          </a:xfrm>
        </p:spPr>
        <p:txBody>
          <a:bodyPr/>
          <a:lstStyle/>
          <a:p>
            <a:r>
              <a:rPr lang="uk-UA" sz="2400" b="1" dirty="0">
                <a:cs typeface="Arial" charset="0"/>
              </a:rPr>
              <a:t>знято  </a:t>
            </a:r>
            <a:r>
              <a:rPr lang="uk-UA" sz="2400" dirty="0">
                <a:cs typeface="Arial" charset="0"/>
              </a:rPr>
              <a:t>складні для учнів початкової школи теми: «Умовне позначення слів», «Спосіб умовного позначення речень», «Складання речень за поданою графічною схемою»</a:t>
            </a:r>
          </a:p>
          <a:p>
            <a:r>
              <a:rPr lang="uk-UA" sz="2400" b="1" dirty="0">
                <a:cs typeface="Arial" charset="0"/>
              </a:rPr>
              <a:t>посилено</a:t>
            </a:r>
            <a:r>
              <a:rPr lang="uk-UA" sz="2400" dirty="0">
                <a:cs typeface="Arial" charset="0"/>
              </a:rPr>
              <a:t> практичне ознайомлення з реченням </a:t>
            </a:r>
          </a:p>
          <a:p>
            <a:r>
              <a:rPr lang="uk-UA" sz="2400" b="1" dirty="0">
                <a:cs typeface="Arial" charset="0"/>
              </a:rPr>
              <a:t>осучаснено</a:t>
            </a:r>
            <a:r>
              <a:rPr lang="uk-UA" sz="2400" dirty="0">
                <a:cs typeface="Arial" charset="0"/>
              </a:rPr>
              <a:t> перелік словникових слів (замість комбайнер, фартух, фанера – радісний, милосердний, співчуття тощо);</a:t>
            </a:r>
          </a:p>
          <a:p>
            <a:r>
              <a:rPr lang="uk-UA" sz="2400" b="1" dirty="0">
                <a:cs typeface="Arial" charset="0"/>
              </a:rPr>
              <a:t>зроблено акцент </a:t>
            </a:r>
            <a:r>
              <a:rPr lang="uk-UA" sz="2400" dirty="0">
                <a:cs typeface="Arial" charset="0"/>
              </a:rPr>
              <a:t>на розвитку усного мовлення, а не на побудові речень за схемами</a:t>
            </a:r>
          </a:p>
          <a:p>
            <a:r>
              <a:rPr lang="uk-UA" sz="2400" b="1" dirty="0">
                <a:cs typeface="Arial" charset="0"/>
              </a:rPr>
              <a:t>уведено </a:t>
            </a:r>
            <a:r>
              <a:rPr lang="uk-UA" sz="2400" dirty="0">
                <a:cs typeface="Arial" charset="0"/>
              </a:rPr>
              <a:t>жанр есе у 3-му класі, щоб стимулювати дітей вільно висловлювати свою думку (замість текст-роздум, текст-міркування, текст-розповідь, які перенесені в старші класи)</a:t>
            </a:r>
            <a:endParaRPr lang="uk-UA" sz="2400" b="1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29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Математика - що змінено?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639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639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13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390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490663"/>
            <a:ext cx="6638925" cy="5262562"/>
          </a:xfrm>
        </p:spPr>
        <p:txBody>
          <a:bodyPr/>
          <a:lstStyle/>
          <a:p>
            <a:r>
              <a:rPr lang="uk-UA" sz="2200" b="1" dirty="0">
                <a:cs typeface="Arial" charset="0"/>
              </a:rPr>
              <a:t>зміщено акценти </a:t>
            </a:r>
            <a:r>
              <a:rPr lang="uk-UA" sz="2200" dirty="0">
                <a:cs typeface="Arial" charset="0"/>
              </a:rPr>
              <a:t>із знаннєвих результатів на діяльнісні (враховано пропозиції щодо необхідності реалізації диференційованого підходу до учнів з різними навчальними можливостями)</a:t>
            </a:r>
          </a:p>
          <a:p>
            <a:r>
              <a:rPr lang="uk-UA" sz="2200" dirty="0">
                <a:cs typeface="Arial" charset="0"/>
              </a:rPr>
              <a:t>у програмах 1-2  класів </a:t>
            </a:r>
            <a:r>
              <a:rPr lang="uk-UA" sz="2200" b="1" dirty="0">
                <a:cs typeface="Arial" charset="0"/>
              </a:rPr>
              <a:t>знято вимоги</a:t>
            </a:r>
            <a:r>
              <a:rPr lang="uk-UA" sz="2200" dirty="0">
                <a:cs typeface="Arial" charset="0"/>
              </a:rPr>
              <a:t> щодо знання напам’ять таблиць</a:t>
            </a:r>
            <a:r>
              <a:rPr lang="uk-UA" sz="2200" b="1" dirty="0">
                <a:cs typeface="Arial" charset="0"/>
              </a:rPr>
              <a:t> </a:t>
            </a:r>
            <a:r>
              <a:rPr lang="uk-UA" sz="2200" dirty="0">
                <a:cs typeface="Arial" charset="0"/>
              </a:rPr>
              <a:t>додавання та віднімання в межах 10 та 20, таблиць множення та ділення </a:t>
            </a:r>
          </a:p>
          <a:p>
            <a:r>
              <a:rPr lang="uk-UA" sz="2200" b="1" smtClean="0">
                <a:cs typeface="Arial" charset="0"/>
              </a:rPr>
              <a:t>вчителі </a:t>
            </a:r>
            <a:r>
              <a:rPr lang="uk-UA" sz="2200" b="1" dirty="0" smtClean="0">
                <a:cs typeface="Arial" charset="0"/>
              </a:rPr>
              <a:t>зможуть самостійно збільшувати </a:t>
            </a:r>
            <a:r>
              <a:rPr lang="uk-UA" sz="2200" dirty="0" smtClean="0">
                <a:cs typeface="Arial" charset="0"/>
              </a:rPr>
              <a:t>кількість </a:t>
            </a:r>
            <a:r>
              <a:rPr lang="uk-UA" sz="2200" dirty="0">
                <a:cs typeface="Arial" charset="0"/>
              </a:rPr>
              <a:t>годин на вивчення  складних тем, що забезпечить усвідомлене оволодіння відповідною обчислювальною навичкою</a:t>
            </a:r>
            <a:endParaRPr lang="en-US" sz="2200" dirty="0">
              <a:cs typeface="Arial" charset="0"/>
            </a:endParaRPr>
          </a:p>
          <a:p>
            <a:endParaRPr lang="en-US" sz="2200" dirty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299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100" b="1"/>
              <a:t>Літературне читання - що змінено?</a:t>
            </a:r>
            <a:endParaRPr lang="en-US" altLang="ru-RU" sz="31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741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14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7414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390455"/>
            <a:ext cx="6638925" cy="5362770"/>
          </a:xfrm>
        </p:spPr>
        <p:txBody>
          <a:bodyPr/>
          <a:lstStyle/>
          <a:p>
            <a:r>
              <a:rPr lang="uk-UA" sz="2000" b="1" dirty="0">
                <a:cs typeface="Arial" charset="0"/>
              </a:rPr>
              <a:t>З кола читання вилучено неактуальних радянських авторів</a:t>
            </a:r>
            <a:r>
              <a:rPr lang="uk-UA" sz="2000" dirty="0">
                <a:cs typeface="Arial" charset="0"/>
              </a:rPr>
              <a:t>, додано сучасних (з використанням рекомендаційних списків дитячої літератури від Національної бібліотеки України для дітей та авторитетних електронних ресурсів</a:t>
            </a:r>
            <a:r>
              <a:rPr lang="uk-UA" sz="2000" dirty="0" smtClean="0">
                <a:cs typeface="Arial" charset="0"/>
              </a:rPr>
              <a:t>) </a:t>
            </a:r>
            <a:endParaRPr lang="uk-UA" sz="2000" dirty="0">
              <a:cs typeface="Arial" charset="0"/>
            </a:endParaRPr>
          </a:p>
          <a:p>
            <a:r>
              <a:rPr lang="uk-UA" sz="2000" b="1" dirty="0">
                <a:cs typeface="Arial" charset="0"/>
              </a:rPr>
              <a:t>Планується  видання хрестоматії </a:t>
            </a:r>
            <a:r>
              <a:rPr lang="uk-UA" sz="2000" dirty="0">
                <a:cs typeface="Arial" charset="0"/>
              </a:rPr>
              <a:t>для учнів початкових класів  для серії «Шкільна бібліотека», до якої увійдуть твори сучасних </a:t>
            </a:r>
            <a:r>
              <a:rPr lang="uk-UA" sz="2000" dirty="0" smtClean="0">
                <a:cs typeface="Arial" charset="0"/>
              </a:rPr>
              <a:t>авторів</a:t>
            </a:r>
            <a:endParaRPr lang="en-US" sz="2000" dirty="0">
              <a:cs typeface="Arial" charset="0"/>
            </a:endParaRPr>
          </a:p>
          <a:p>
            <a:r>
              <a:rPr lang="uk-UA" sz="2000" b="1" dirty="0">
                <a:cs typeface="Arial" charset="0"/>
              </a:rPr>
              <a:t>Скасовано кількісний показник темпу читання</a:t>
            </a:r>
            <a:r>
              <a:rPr lang="uk-UA" sz="2000" dirty="0">
                <a:cs typeface="Arial" charset="0"/>
              </a:rPr>
              <a:t>, зроблено акцент на розвитку якісного читання дітей – вчитель має розвивати не лише темп,  а й спосіб читання, виразність, правильність, розуміння прочитаного</a:t>
            </a:r>
          </a:p>
          <a:p>
            <a:r>
              <a:rPr lang="uk-UA" sz="2000" b="1" dirty="0">
                <a:cs typeface="Arial" charset="0"/>
              </a:rPr>
              <a:t>Змінено підходи до аналізу тексту </a:t>
            </a:r>
            <a:r>
              <a:rPr lang="uk-UA" sz="2000" dirty="0">
                <a:cs typeface="Arial" charset="0"/>
              </a:rPr>
              <a:t>– оцінювати не героя (позитивний-негативний), а вчинки, стимулювати дитину висловлювати свої емоції від прочитаного, розвивати задоволення від читання, а не вимагати виконання інструкцій</a:t>
            </a:r>
            <a:endParaRPr lang="en-US" sz="2000" dirty="0">
              <a:cs typeface="Arial" charset="0"/>
            </a:endParaRPr>
          </a:p>
          <a:p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29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200" b="1"/>
              <a:t>Іноземні мови - що змінено?</a:t>
            </a:r>
            <a:endParaRPr lang="en-US" altLang="ru-RU" sz="32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843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844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15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438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490663"/>
            <a:ext cx="6638925" cy="5262562"/>
          </a:xfrm>
        </p:spPr>
        <p:txBody>
          <a:bodyPr/>
          <a:lstStyle/>
          <a:p>
            <a:r>
              <a:rPr lang="ru-RU" sz="2400">
                <a:cs typeface="Arial" charset="0"/>
              </a:rPr>
              <a:t>замість письма «слів, словосполучень і речень» – усний курс у 1 класі – </a:t>
            </a:r>
            <a:r>
              <a:rPr lang="ru-RU" sz="2400" b="1">
                <a:cs typeface="Arial" charset="0"/>
              </a:rPr>
              <a:t>розвиток мовлення</a:t>
            </a:r>
            <a:r>
              <a:rPr lang="ru-RU" sz="2400">
                <a:cs typeface="Arial" charset="0"/>
              </a:rPr>
              <a:t>, здатності вести прості діалоги (письмо уводиться лише в 2 семестрі 1 класу, лише букви і прості слова)</a:t>
            </a:r>
            <a:endParaRPr lang="en-US" sz="2400">
              <a:cs typeface="Arial" charset="0"/>
            </a:endParaRPr>
          </a:p>
          <a:p>
            <a:r>
              <a:rPr lang="uk-UA" sz="2400" b="1">
                <a:cs typeface="Arial" charset="0"/>
              </a:rPr>
              <a:t>скорочено  обсяги висловлювань </a:t>
            </a:r>
            <a:r>
              <a:rPr lang="uk-UA" sz="2400">
                <a:cs typeface="Arial" charset="0"/>
              </a:rPr>
              <a:t>у мовленнєвій компетенції «Говоріння» та обсяги письмових повідомлень у мовленнєвій компетенції «Письмо». </a:t>
            </a:r>
            <a:endParaRPr lang="en-US" sz="2400">
              <a:cs typeface="Arial" charset="0"/>
            </a:endParaRPr>
          </a:p>
          <a:p>
            <a:r>
              <a:rPr lang="uk-UA" sz="2400" b="1">
                <a:cs typeface="Arial" charset="0"/>
              </a:rPr>
              <a:t>додано сучасні теми</a:t>
            </a:r>
            <a:r>
              <a:rPr lang="uk-UA" sz="2400">
                <a:cs typeface="Arial" charset="0"/>
              </a:rPr>
              <a:t>, цікаві дітям молодшого віку</a:t>
            </a:r>
            <a:endParaRPr lang="en-US" sz="2400">
              <a:cs typeface="Arial" charset="0"/>
            </a:endParaRPr>
          </a:p>
          <a:p>
            <a:r>
              <a:rPr lang="uk-UA" sz="2400">
                <a:cs typeface="Arial" charset="0"/>
              </a:rPr>
              <a:t>уточнено мовленнєві функції щодо опису емоційного стану.</a:t>
            </a:r>
            <a:endParaRPr lang="en-US" sz="2400">
              <a:cs typeface="Arial" charset="0"/>
            </a:endParaRPr>
          </a:p>
          <a:p>
            <a:endParaRPr lang="en-US" sz="2400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29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200" b="1"/>
              <a:t>Природознавство - що змінено?</a:t>
            </a:r>
            <a:endParaRPr lang="en-US" altLang="ru-RU" sz="32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1946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946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16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62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03375"/>
            <a:ext cx="6638925" cy="4821238"/>
          </a:xfrm>
        </p:spPr>
        <p:txBody>
          <a:bodyPr/>
          <a:lstStyle/>
          <a:p>
            <a:r>
              <a:rPr lang="uk-UA">
                <a:cs typeface="Arial" charset="0"/>
              </a:rPr>
              <a:t>дотримання принципу  послідовності викладання матеріалу і поступовості у нарощуванні складності</a:t>
            </a:r>
          </a:p>
          <a:p>
            <a:r>
              <a:rPr lang="uk-UA">
                <a:cs typeface="Arial" charset="0"/>
              </a:rPr>
              <a:t>уточнено термінологію </a:t>
            </a:r>
          </a:p>
          <a:p>
            <a:r>
              <a:rPr lang="uk-UA">
                <a:cs typeface="Arial" charset="0"/>
              </a:rPr>
              <a:t>зменшено кількість проектів, при цьому розширено їхню тематику, наближено до інтересів дітей</a:t>
            </a: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0"/>
          <p:cNvSpPr txBox="1">
            <a:spLocks noChangeArrowheads="1"/>
          </p:cNvSpPr>
          <p:nvPr/>
        </p:nvSpPr>
        <p:spPr bwMode="gray">
          <a:xfrm>
            <a:off x="2593975" y="382588"/>
            <a:ext cx="6299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000" b="1"/>
              <a:t>Музичне, образотворче мистецтво та фізкультура - що змінено?</a:t>
            </a:r>
            <a:endParaRPr lang="en-US" altLang="ru-RU" sz="30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2048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048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17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486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03375"/>
            <a:ext cx="6638925" cy="4821238"/>
          </a:xfrm>
        </p:spPr>
        <p:txBody>
          <a:bodyPr/>
          <a:lstStyle/>
          <a:p>
            <a:r>
              <a:rPr lang="uk-UA" sz="2300" b="1" dirty="0">
                <a:cs typeface="Arial" charset="0"/>
              </a:rPr>
              <a:t>зменшено теорію</a:t>
            </a:r>
            <a:r>
              <a:rPr lang="uk-UA" sz="2300" dirty="0">
                <a:cs typeface="Arial" charset="0"/>
              </a:rPr>
              <a:t>, декомунізовано зміст (вилучено пісні «Вниз по матушке, по Волге», «Священная война» тощо), додано сучасних авторів, збільшено час на рухову активність і творчість</a:t>
            </a:r>
          </a:p>
          <a:p>
            <a:r>
              <a:rPr lang="uk-UA" sz="2300" b="1" smtClean="0">
                <a:cs typeface="Arial" charset="0"/>
              </a:rPr>
              <a:t>прибрані </a:t>
            </a:r>
            <a:r>
              <a:rPr lang="uk-UA" sz="2300" b="1" dirty="0">
                <a:cs typeface="Arial" charset="0"/>
              </a:rPr>
              <a:t>психологічно шкідливі ігри</a:t>
            </a:r>
            <a:r>
              <a:rPr lang="uk-UA" sz="2300" dirty="0">
                <a:cs typeface="Arial" charset="0"/>
              </a:rPr>
              <a:t>, </a:t>
            </a:r>
            <a:r>
              <a:rPr lang="uk-UA" sz="2300" dirty="0">
                <a:solidFill>
                  <a:srgbClr val="000000"/>
                </a:solidFill>
                <a:cs typeface="Arial" charset="0"/>
              </a:rPr>
              <a:t>скасована</a:t>
            </a:r>
            <a:r>
              <a:rPr lang="uk-UA" sz="2300" dirty="0">
                <a:cs typeface="Arial" charset="0"/>
              </a:rPr>
              <a:t> муштра «рівняйсь-струнко», додані сучасні активні ігри на співпрацю і взаємодопомогу, додані здоров’язбережувальні модулі, прибраний контроль нормативів.</a:t>
            </a:r>
          </a:p>
          <a:p>
            <a:pPr>
              <a:buFont typeface="Arial" charset="0"/>
              <a:buNone/>
            </a:pPr>
            <a:endParaRPr lang="uk-UA" sz="2300" dirty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gray">
          <a:xfrm>
            <a:off x="2593975" y="382588"/>
            <a:ext cx="6299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000" b="1"/>
              <a:t>Суспільна підтримка проекту</a:t>
            </a:r>
            <a:endParaRPr lang="en-US" altLang="ru-RU" sz="3000" b="1">
              <a:solidFill>
                <a:srgbClr val="000000"/>
              </a:solidFill>
            </a:endParaRP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151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18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1509" name="AutoShape 2" descr="Отображается файл &quot;Сниcмок.PNG&quot;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10" name="AutoShape 4" descr="Отображается файл &quot;Сниcмок.PNG&quot;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11" name="AutoShape 6" descr="Отображается файл &quot;Сниcмок.PNG&quot;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gray">
          <a:xfrm>
            <a:off x="2533650" y="1009650"/>
            <a:ext cx="6299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000"/>
              <a:t>Медіа та соціальні мережі </a:t>
            </a:r>
            <a:endParaRPr lang="en-US" altLang="ru-RU" sz="3000">
              <a:solidFill>
                <a:srgbClr val="000000"/>
              </a:solidFill>
            </a:endParaRPr>
          </a:p>
        </p:txBody>
      </p:sp>
      <p:pic>
        <p:nvPicPr>
          <p:cNvPr id="21513" name="Picture 8" descr="C:\Users\kostevska\Desktop\Таня\Нова українська школа\Снимок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2025650"/>
            <a:ext cx="28606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 descr="C:\Users\kostevska\Desktop\Таня\Нова українська школа\Снимокcx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288" y="2138363"/>
            <a:ext cx="1819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7" descr="C:\Users\kostevska\Desktop\Таня\Нова українська школа\Сниcм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913" y="4178300"/>
            <a:ext cx="30067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gray">
          <a:xfrm>
            <a:off x="2543175" y="682625"/>
            <a:ext cx="6550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600" b="1" dirty="0">
                <a:solidFill>
                  <a:srgbClr val="000000"/>
                </a:solidFill>
              </a:rPr>
              <a:t>Спільний проект </a:t>
            </a:r>
          </a:p>
          <a:p>
            <a:pPr algn="ctr" eaLnBrk="1" hangingPunct="1"/>
            <a:r>
              <a:rPr lang="uk-UA" altLang="ru-RU" sz="3600" b="1" dirty="0">
                <a:solidFill>
                  <a:srgbClr val="000000"/>
                </a:solidFill>
              </a:rPr>
              <a:t>МОН та </a:t>
            </a:r>
            <a:r>
              <a:rPr lang="en-US" sz="3600" b="1" dirty="0">
                <a:solidFill>
                  <a:srgbClr val="000000"/>
                </a:solidFill>
              </a:rPr>
              <a:t>Ed-Era.com</a:t>
            </a:r>
            <a:endParaRPr lang="uk-UA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410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>
                  <a:solidFill>
                    <a:srgbClr val="FFFFFF"/>
                  </a:solidFill>
                </a:rPr>
                <a:t>1</a:t>
              </a:r>
              <a:endParaRPr lang="en-US" altLang="ru-RU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4102" name="Місце для вмісту 2"/>
          <p:cNvSpPr>
            <a:spLocks noGrp="1"/>
          </p:cNvSpPr>
          <p:nvPr>
            <p:ph idx="1"/>
          </p:nvPr>
        </p:nvSpPr>
        <p:spPr>
          <a:xfrm>
            <a:off x="2395538" y="1992313"/>
            <a:ext cx="6403975" cy="9636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kumimoji="0" lang="uk-UA" altLang="ru-RU" sz="3200" b="1">
                <a:cs typeface="Arial" charset="0"/>
              </a:rPr>
              <a:t>За підтримки Міжнародного фонду «Відродження»</a:t>
            </a:r>
          </a:p>
        </p:txBody>
      </p:sp>
      <p:pic>
        <p:nvPicPr>
          <p:cNvPr id="4103" name="Picture 1" descr="C:\Users\kostevska\Desktop\Таня\Нова українська школа\ukr-mon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0750" y="3646647"/>
            <a:ext cx="15922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Users\kostevska\Desktop\Таня\Нова українська школа\lit-mon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95725" y="3646647"/>
            <a:ext cx="15922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 descr="C:\Users\kostevska\Desktop\Таня\Нова українська школа\math-mon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97525" y="3646647"/>
            <a:ext cx="15922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C:\Users\kostevska\Desktop\Таня\Нова українська школа\fizra-mon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9800" y="3646647"/>
            <a:ext cx="16287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72251978"/>
              </p:ext>
            </p:extLst>
          </p:nvPr>
        </p:nvGraphicFramePr>
        <p:xfrm>
          <a:off x="2597472" y="2073354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2254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255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19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533" name="Picture 2" descr="C:\Users\KOSTEV~1\AppData\Local\Temp\Rar$DI27.160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8988" y="912922"/>
            <a:ext cx="1914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KOSTEV~1\AppData\Local\Temp\Rar$DI56.160\3e2eb7d504e736905ba3615aa1173006c59d61f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0138" y="2181335"/>
            <a:ext cx="219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gray">
          <a:xfrm>
            <a:off x="2154238" y="5509104"/>
            <a:ext cx="6738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200" b="1" dirty="0"/>
              <a:t>Понад 100 публікацій та ефірів в медійному просторі</a:t>
            </a:r>
            <a:endParaRPr lang="en-US" altLang="ru-RU" sz="3200" b="1" dirty="0">
              <a:solidFill>
                <a:srgbClr val="000000"/>
              </a:solidFill>
            </a:endParaRPr>
          </a:p>
        </p:txBody>
      </p:sp>
      <p:pic>
        <p:nvPicPr>
          <p:cNvPr id="22536" name="Picture 4" descr="C:\Users\KOSTEV~1\AppData\Local\Temp\Rar$DI62.160\7fec2401f1dc02fd4f4003e39a0616b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30488" y="824022"/>
            <a:ext cx="17621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C:\Users\KOSTEV~1\AppData\Local\Temp\Rar$DI44.160\20120305_era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2900" y="2144822"/>
            <a:ext cx="2286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 descr="C:\Users\KOSTEV~1\AppData\Local\Temp\Rar$DI44.161\1425381871_espresso_tv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2700" y="3481497"/>
            <a:ext cx="134461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C:\Users\KOSTEV~1\AppData\Local\Temp\Rar$DI87.160\a94cc782c17cdba43a7e9b7ab0a7b83017705e3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5988" y="911335"/>
            <a:ext cx="9429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 descr="C:\Users\KOSTEV~1\AppData\Local\Temp\Rar$DI83.160\apple-touch-ic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69000" y="843072"/>
            <a:ext cx="11636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9" descr="C:\Users\KOSTEV~1\AppData\Local\Temp\Rar$DI69.160\bb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18025" y="2147997"/>
            <a:ext cx="22018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" descr="C:\Users\KOSTEV~1\AppData\Local\Temp\Rar$DI46.160\logo5kanalssss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0225" y="3171935"/>
            <a:ext cx="11160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1" descr="C:\Users\KOSTEV~1\AppData\Local\Temp\Rar$DI39.160\picturepicture_5947420430494_474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3750" y="3135422"/>
            <a:ext cx="13525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2" descr="C:\Users\KOSTEV~1\AppData\Local\Temp\Rar$DI21.160\thumbnail-2014010918095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30488" y="3033822"/>
            <a:ext cx="13271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3" descr="C:\Users\KOSTEV~1\AppData\Local\Temp\Rar$DI16.864\ua_35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70138" y="4143485"/>
            <a:ext cx="1622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4" descr="C:\Users\KOSTEV~1\AppData\Local\Temp\Rar$DI22.864\Снимsdок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68963" y="3941872"/>
            <a:ext cx="172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5" descr="C:\Users\KOSTEV~1\AppData\Local\Temp\Rar$DI24.864\Снимоdfк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57675" y="4392722"/>
            <a:ext cx="136048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6" descr="C:\Users\KOSTEV~1\AppData\Local\Temp\Rar$DI54.864\Сни32мок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30913" y="4483210"/>
            <a:ext cx="11080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0"/>
          <p:cNvSpPr txBox="1">
            <a:spLocks noChangeArrowheads="1"/>
          </p:cNvSpPr>
          <p:nvPr/>
        </p:nvSpPr>
        <p:spPr bwMode="gray">
          <a:xfrm>
            <a:off x="2593975" y="382588"/>
            <a:ext cx="629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Наступні кроки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485777" y="704850"/>
            <a:ext cx="573088" cy="484188"/>
            <a:chOff x="1248" y="2030"/>
            <a:chExt cx="361" cy="305"/>
          </a:xfrm>
        </p:grpSpPr>
        <p:sp>
          <p:nvSpPr>
            <p:cNvPr id="2355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356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20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558" name="Місце для вмісту 2"/>
          <p:cNvSpPr>
            <a:spLocks noGrp="1"/>
          </p:cNvSpPr>
          <p:nvPr>
            <p:ph idx="1"/>
          </p:nvPr>
        </p:nvSpPr>
        <p:spPr>
          <a:xfrm>
            <a:off x="2424113" y="1603375"/>
            <a:ext cx="6638925" cy="48212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450" dirty="0">
                <a:cs typeface="Arial" charset="0"/>
              </a:rPr>
              <a:t>Розпочато роботу над створенням </a:t>
            </a:r>
            <a:r>
              <a:rPr lang="uk-UA" sz="3450" b="1" dirty="0">
                <a:cs typeface="Arial" charset="0"/>
              </a:rPr>
              <a:t>відкритої </a:t>
            </a:r>
            <a:r>
              <a:rPr lang="uk-UA" sz="3450" b="1" dirty="0">
                <a:solidFill>
                  <a:srgbClr val="000000"/>
                </a:solidFill>
                <a:cs typeface="Arial" charset="0"/>
              </a:rPr>
              <a:t>онлайн-платформи</a:t>
            </a:r>
            <a:r>
              <a:rPr lang="uk-UA" sz="3450" dirty="0">
                <a:cs typeface="Arial" charset="0"/>
              </a:rPr>
              <a:t>, яка </a:t>
            </a:r>
            <a:r>
              <a:rPr lang="uk-UA" sz="3450" dirty="0">
                <a:solidFill>
                  <a:srgbClr val="000000"/>
                </a:solidFill>
                <a:cs typeface="Arial" charset="0"/>
              </a:rPr>
              <a:t>міститиме</a:t>
            </a:r>
            <a:r>
              <a:rPr lang="uk-UA" sz="3450" dirty="0">
                <a:cs typeface="Arial" charset="0"/>
              </a:rPr>
              <a:t> освітню інформацію для вчителів, учнів, батьків: від методик викладання до </a:t>
            </a:r>
            <a:r>
              <a:rPr lang="uk-UA" sz="3450" dirty="0">
                <a:solidFill>
                  <a:srgbClr val="000000"/>
                </a:solidFill>
                <a:cs typeface="Arial" charset="0"/>
              </a:rPr>
              <a:t>відеокурсів</a:t>
            </a:r>
            <a:r>
              <a:rPr lang="uk-UA" sz="3450" dirty="0">
                <a:cs typeface="Arial" charset="0"/>
              </a:rPr>
              <a:t> та навчальних матеріалів</a:t>
            </a:r>
          </a:p>
          <a:p>
            <a:pPr marL="0" indent="0"/>
            <a:endParaRPr lang="en-US" sz="3450" dirty="0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gray">
          <a:xfrm>
            <a:off x="2668588" y="382588"/>
            <a:ext cx="6300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Цей проект – перший крок до Нової української школи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85775" y="704850"/>
            <a:ext cx="571500" cy="484188"/>
            <a:chOff x="1248" y="2030"/>
            <a:chExt cx="360" cy="305"/>
          </a:xfrm>
        </p:grpSpPr>
        <p:sp>
          <p:nvSpPr>
            <p:cNvPr id="2458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245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21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582" name="Місце для вмісту 2"/>
          <p:cNvSpPr>
            <a:spLocks noGrp="1"/>
          </p:cNvSpPr>
          <p:nvPr>
            <p:ph idx="1"/>
          </p:nvPr>
        </p:nvSpPr>
        <p:spPr>
          <a:xfrm>
            <a:off x="2424113" y="2117725"/>
            <a:ext cx="6638925" cy="4170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000" dirty="0">
                <a:cs typeface="Arial" charset="0"/>
              </a:rPr>
              <a:t>Проект розвантаження </a:t>
            </a:r>
            <a:br>
              <a:rPr lang="uk-UA" sz="4000" dirty="0">
                <a:cs typeface="Arial" charset="0"/>
              </a:rPr>
            </a:br>
            <a:r>
              <a:rPr lang="uk-UA" sz="4000" dirty="0">
                <a:solidFill>
                  <a:srgbClr val="000000"/>
                </a:solidFill>
                <a:cs typeface="Arial" charset="0"/>
              </a:rPr>
              <a:t>та</a:t>
            </a:r>
            <a:r>
              <a:rPr lang="uk-UA" sz="4000" dirty="0">
                <a:cs typeface="Arial" charset="0"/>
              </a:rPr>
              <a:t> оновлення програм початкової школи – крок до повного оновлення стандартів середньої освіти, які будуть запроваджені </a:t>
            </a:r>
          </a:p>
          <a:p>
            <a:pPr marL="0" indent="0" algn="ctr">
              <a:buFont typeface="Arial" charset="0"/>
              <a:buNone/>
            </a:pPr>
            <a:r>
              <a:rPr lang="uk-UA" sz="4000" dirty="0">
                <a:cs typeface="Arial" charset="0"/>
              </a:rPr>
              <a:t>з 2018 року</a:t>
            </a:r>
          </a:p>
          <a:p>
            <a:pPr marL="0" indent="0" algn="ctr">
              <a:buFont typeface="Arial" charset="0"/>
              <a:buNone/>
            </a:pPr>
            <a:endParaRPr lang="uk-UA" sz="4000" dirty="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588" y="5153025"/>
            <a:ext cx="7842250" cy="1209675"/>
          </a:xfrm>
        </p:spPr>
        <p:txBody>
          <a:bodyPr>
            <a:noAutofit/>
          </a:bodyPr>
          <a:lstStyle/>
          <a:p>
            <a:pPr eaLnBrk="1" hangingPunct="1"/>
            <a:r>
              <a:rPr kumimoji="0" lang="uk-UA" altLang="ru-RU" sz="280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Заступник міністра освіти і науки України </a:t>
            </a:r>
          </a:p>
          <a:p>
            <a:pPr eaLnBrk="1" hangingPunct="1"/>
            <a:r>
              <a:rPr kumimoji="0" lang="uk-UA" altLang="ru-RU" sz="440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Павло Хобзей</a:t>
            </a:r>
            <a:endParaRPr kumimoji="0" lang="ru-RU" altLang="ru-RU" sz="44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8888" y="3622065"/>
            <a:ext cx="7772400" cy="9834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Дякую за увагу</a:t>
            </a:r>
            <a:endParaRPr kumimoji="0" lang="ru-RU" dirty="0">
              <a:latin typeface="+mn-lt"/>
              <a:ea typeface="+mj-ea"/>
              <a:cs typeface="+mj-cs"/>
            </a:endParaRPr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1473200"/>
            <a:ext cx="26082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0"/>
          <p:cNvSpPr txBox="1">
            <a:spLocks noChangeArrowheads="1"/>
          </p:cNvSpPr>
          <p:nvPr/>
        </p:nvSpPr>
        <p:spPr bwMode="gray">
          <a:xfrm>
            <a:off x="2543175" y="537343"/>
            <a:ext cx="6550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600" b="1" dirty="0">
                <a:solidFill>
                  <a:srgbClr val="000000"/>
                </a:solidFill>
              </a:rPr>
              <a:t>Спільний проект </a:t>
            </a:r>
          </a:p>
          <a:p>
            <a:pPr algn="ctr" eaLnBrk="1" hangingPunct="1"/>
            <a:r>
              <a:rPr lang="uk-UA" altLang="ru-RU" sz="3600" b="1" dirty="0">
                <a:solidFill>
                  <a:srgbClr val="000000"/>
                </a:solidFill>
              </a:rPr>
              <a:t>МОН та </a:t>
            </a:r>
            <a:r>
              <a:rPr lang="en-US" sz="3600" b="1" dirty="0">
                <a:solidFill>
                  <a:srgbClr val="000000"/>
                </a:solidFill>
              </a:rPr>
              <a:t>Ed-Era.com</a:t>
            </a:r>
            <a:endParaRPr lang="uk-UA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512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512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>
                  <a:solidFill>
                    <a:srgbClr val="FFFFFF"/>
                  </a:solidFill>
                </a:rPr>
                <a:t>2</a:t>
              </a:r>
              <a:endParaRPr lang="en-US" altLang="ru-RU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5126" name="Місце для вмісту 2"/>
          <p:cNvSpPr>
            <a:spLocks noGrp="1"/>
          </p:cNvSpPr>
          <p:nvPr>
            <p:ph idx="1"/>
          </p:nvPr>
        </p:nvSpPr>
        <p:spPr>
          <a:xfrm>
            <a:off x="2465388" y="2168097"/>
            <a:ext cx="6403975" cy="410451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200" b="1" dirty="0">
                <a:cs typeface="Arial" charset="0"/>
              </a:rPr>
              <a:t>Завдання проекту:</a:t>
            </a:r>
            <a:endParaRPr lang="uk-UA" sz="3200" dirty="0">
              <a:cs typeface="Arial" charset="0"/>
            </a:endParaRPr>
          </a:p>
          <a:p>
            <a:pPr marL="0" indent="0"/>
            <a:r>
              <a:rPr lang="uk-UA" sz="3200" dirty="0">
                <a:cs typeface="Arial" charset="0"/>
              </a:rPr>
              <a:t>видалення</a:t>
            </a:r>
            <a:r>
              <a:rPr lang="en-US" sz="3200" dirty="0">
                <a:cs typeface="Arial" charset="0"/>
              </a:rPr>
              <a:t> </a:t>
            </a:r>
            <a:r>
              <a:rPr lang="uk-UA" sz="3200" dirty="0">
                <a:cs typeface="Arial" charset="0"/>
              </a:rPr>
              <a:t>з програм зайвої інформації </a:t>
            </a:r>
            <a:r>
              <a:rPr lang="uk-UA" sz="3200" dirty="0" smtClean="0">
                <a:cs typeface="Arial" charset="0"/>
              </a:rPr>
              <a:t>(спрощення)</a:t>
            </a:r>
            <a:endParaRPr lang="uk-UA" sz="3200" dirty="0">
              <a:cs typeface="Arial" charset="0"/>
            </a:endParaRPr>
          </a:p>
          <a:p>
            <a:pPr marL="0" indent="0"/>
            <a:r>
              <a:rPr lang="uk-UA" sz="3200" dirty="0">
                <a:cs typeface="Arial" charset="0"/>
              </a:rPr>
              <a:t>усунення дублювання</a:t>
            </a:r>
          </a:p>
          <a:p>
            <a:pPr marL="0" indent="0"/>
            <a:r>
              <a:rPr lang="uk-UA" sz="3200" dirty="0" smtClean="0">
                <a:cs typeface="Arial" charset="0"/>
              </a:rPr>
              <a:t>більш логічний виклад важливих тем (ядро знань)</a:t>
            </a:r>
            <a:endParaRPr lang="uk-UA" sz="3200" dirty="0">
              <a:cs typeface="Arial" charset="0"/>
            </a:endParaRPr>
          </a:p>
          <a:p>
            <a:pPr marL="0" indent="0"/>
            <a:r>
              <a:rPr lang="uk-UA" sz="3200" dirty="0">
                <a:cs typeface="Arial" charset="0"/>
              </a:rPr>
              <a:t>запровадження компетентністного підходу</a:t>
            </a:r>
          </a:p>
          <a:p>
            <a:pPr marL="0" indent="0" algn="just" eaLnBrk="1" hangingPunct="1">
              <a:buFont typeface="Arial" charset="0"/>
              <a:buNone/>
            </a:pPr>
            <a:endParaRPr kumimoji="0" lang="uk-UA" altLang="ru-RU" sz="3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gray">
          <a:xfrm>
            <a:off x="2531345" y="682625"/>
            <a:ext cx="6550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600" b="1" dirty="0">
                <a:solidFill>
                  <a:srgbClr val="000000"/>
                </a:solidFill>
              </a:rPr>
              <a:t>Передумови проекту</a:t>
            </a:r>
            <a:endParaRPr lang="en-US" altLang="ru-RU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615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615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3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150" name="Місце для вмісту 2"/>
          <p:cNvSpPr>
            <a:spLocks noGrp="1"/>
          </p:cNvSpPr>
          <p:nvPr>
            <p:ph idx="1"/>
          </p:nvPr>
        </p:nvSpPr>
        <p:spPr>
          <a:xfrm>
            <a:off x="2565400" y="1590675"/>
            <a:ext cx="6403975" cy="4446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200">
                <a:cs typeface="Arial" charset="0"/>
              </a:rPr>
              <a:t>Скарги вчителів, батьків та дітей на:</a:t>
            </a:r>
          </a:p>
          <a:p>
            <a:pPr marL="0" indent="0"/>
            <a:r>
              <a:rPr lang="ru-RU" sz="3200">
                <a:cs typeface="Arial" charset="0"/>
              </a:rPr>
              <a:t> перевантаженість програм початкової школи </a:t>
            </a:r>
          </a:p>
          <a:p>
            <a:pPr marL="0" indent="0"/>
            <a:r>
              <a:rPr lang="ru-RU" sz="3200">
                <a:cs typeface="Arial" charset="0"/>
              </a:rPr>
              <a:t>невідповідність навчальних програм віковим особливостям дітей</a:t>
            </a:r>
          </a:p>
          <a:p>
            <a:pPr marL="0" indent="0"/>
            <a:r>
              <a:rPr lang="ru-RU" sz="3200">
                <a:cs typeface="Arial" charset="0"/>
              </a:rPr>
              <a:t>застарілість інформації та підходів її викладання</a:t>
            </a:r>
            <a:endParaRPr lang="en-US" sz="3200"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uk-UA" altLang="ru-RU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gray">
          <a:xfrm>
            <a:off x="2593975" y="657573"/>
            <a:ext cx="624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 dirty="0"/>
              <a:t>Мета проекту</a:t>
            </a:r>
            <a:endParaRPr lang="en-US" altLang="ru-RU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717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717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4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4" name="Місце для вмісту 2"/>
          <p:cNvSpPr>
            <a:spLocks noGrp="1"/>
          </p:cNvSpPr>
          <p:nvPr>
            <p:ph idx="1"/>
          </p:nvPr>
        </p:nvSpPr>
        <p:spPr>
          <a:xfrm>
            <a:off x="2706688" y="1629297"/>
            <a:ext cx="6249987" cy="4803775"/>
          </a:xfrm>
        </p:spPr>
        <p:txBody>
          <a:bodyPr/>
          <a:lstStyle/>
          <a:p>
            <a:r>
              <a:rPr lang="uk-UA" b="1" dirty="0">
                <a:cs typeface="Arial" charset="0"/>
              </a:rPr>
              <a:t>Переглянути у стислі терміни </a:t>
            </a:r>
            <a:r>
              <a:rPr lang="uk-UA" dirty="0">
                <a:cs typeface="Arial" charset="0"/>
              </a:rPr>
              <a:t>програми початкової школи</a:t>
            </a:r>
          </a:p>
          <a:p>
            <a:r>
              <a:rPr lang="uk-UA" b="1" dirty="0">
                <a:cs typeface="Arial" charset="0"/>
              </a:rPr>
              <a:t>Залучити</a:t>
            </a:r>
            <a:r>
              <a:rPr lang="uk-UA" dirty="0">
                <a:cs typeface="Arial" charset="0"/>
              </a:rPr>
              <a:t> максимальну кількість активних вчителів-практиків</a:t>
            </a:r>
          </a:p>
          <a:p>
            <a:r>
              <a:rPr lang="uk-UA" b="1" dirty="0">
                <a:cs typeface="Arial" charset="0"/>
              </a:rPr>
              <a:t>Продемонструвати, </a:t>
            </a:r>
            <a:r>
              <a:rPr lang="uk-UA" dirty="0">
                <a:cs typeface="Arial" charset="0"/>
              </a:rPr>
              <a:t>що пропозиції експертів і громадськості будуть враховані</a:t>
            </a:r>
            <a:endParaRPr lang="uk-UA" b="1" dirty="0">
              <a:cs typeface="Arial" charset="0"/>
            </a:endParaRPr>
          </a:p>
          <a:p>
            <a:r>
              <a:rPr lang="uk-UA" b="1" dirty="0">
                <a:cs typeface="Arial" charset="0"/>
              </a:rPr>
              <a:t>Застосувати</a:t>
            </a:r>
            <a:r>
              <a:rPr lang="uk-UA" dirty="0">
                <a:cs typeface="Arial" charset="0"/>
              </a:rPr>
              <a:t> </a:t>
            </a:r>
            <a:r>
              <a:rPr lang="uk-UA" dirty="0">
                <a:solidFill>
                  <a:srgbClr val="000000"/>
                </a:solidFill>
                <a:cs typeface="Arial" charset="0"/>
              </a:rPr>
              <a:t>онлайн-технології </a:t>
            </a:r>
            <a:r>
              <a:rPr lang="uk-UA" dirty="0">
                <a:cs typeface="Arial" charset="0"/>
              </a:rPr>
              <a:t>для обробки великих масивів інформації</a:t>
            </a:r>
          </a:p>
          <a:p>
            <a:r>
              <a:rPr lang="uk-UA" b="1" dirty="0">
                <a:cs typeface="Arial" charset="0"/>
              </a:rPr>
              <a:t>Побудувати довіру </a:t>
            </a:r>
            <a:r>
              <a:rPr lang="uk-UA" dirty="0">
                <a:cs typeface="Arial" charset="0"/>
              </a:rPr>
              <a:t>між освітянами та МОН</a:t>
            </a:r>
          </a:p>
          <a:p>
            <a:pPr eaLnBrk="1" hangingPunct="1">
              <a:buFont typeface="Arial" charset="0"/>
              <a:buNone/>
            </a:pPr>
            <a:endParaRPr kumimoji="0" lang="uk-UA" altLang="ru-RU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Реалізація проекту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819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820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5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198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54175"/>
            <a:ext cx="6438900" cy="5099050"/>
          </a:xfrm>
        </p:spPr>
        <p:txBody>
          <a:bodyPr/>
          <a:lstStyle/>
          <a:p>
            <a:r>
              <a:rPr lang="uk-UA" sz="3200" dirty="0">
                <a:cs typeface="Arial" charset="0"/>
              </a:rPr>
              <a:t>Здійснено у стислі терміни  (червень-липень 2016)</a:t>
            </a:r>
          </a:p>
          <a:p>
            <a:r>
              <a:rPr lang="uk-UA" sz="3200" dirty="0">
                <a:cs typeface="Arial" charset="0"/>
              </a:rPr>
              <a:t>за конкурсом </a:t>
            </a:r>
            <a:r>
              <a:rPr lang="uk-UA" sz="3200" dirty="0">
                <a:solidFill>
                  <a:srgbClr val="000000"/>
                </a:solidFill>
                <a:cs typeface="Arial" charset="0"/>
              </a:rPr>
              <a:t>онлайн-заяв </a:t>
            </a:r>
            <a:r>
              <a:rPr lang="uk-UA" sz="3200" dirty="0">
                <a:cs typeface="Arial" charset="0"/>
              </a:rPr>
              <a:t>відібрано </a:t>
            </a:r>
            <a:r>
              <a:rPr lang="uk-UA" sz="3200" b="1" dirty="0">
                <a:cs typeface="Arial" charset="0"/>
              </a:rPr>
              <a:t>20 модераторів </a:t>
            </a:r>
          </a:p>
          <a:p>
            <a:r>
              <a:rPr lang="uk-UA" sz="3200" dirty="0">
                <a:cs typeface="Arial" charset="0"/>
              </a:rPr>
              <a:t>два етапи обговорення - опрацьовано </a:t>
            </a:r>
            <a:r>
              <a:rPr lang="en-US" sz="3200" dirty="0">
                <a:cs typeface="Arial" charset="0"/>
              </a:rPr>
              <a:t>8236</a:t>
            </a:r>
            <a:r>
              <a:rPr lang="uk-UA" sz="3200" dirty="0">
                <a:cs typeface="Arial" charset="0"/>
              </a:rPr>
              <a:t> коментарів від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b="1" dirty="0">
                <a:cs typeface="Arial" charset="0"/>
              </a:rPr>
              <a:t>4015</a:t>
            </a:r>
            <a:r>
              <a:rPr lang="uk-UA" sz="3200" b="1" dirty="0">
                <a:cs typeface="Arial" charset="0"/>
              </a:rPr>
              <a:t> учасників</a:t>
            </a:r>
          </a:p>
          <a:p>
            <a:r>
              <a:rPr lang="uk-UA" sz="3200" dirty="0">
                <a:cs typeface="Arial" charset="0"/>
              </a:rPr>
              <a:t>більшість коментарів на ЕдЕрі – слушні </a:t>
            </a:r>
            <a:r>
              <a:rPr lang="uk-UA" sz="3200" b="1" dirty="0">
                <a:cs typeface="Arial" charset="0"/>
              </a:rPr>
              <a:t>конструктивні пропозиції </a:t>
            </a:r>
            <a:r>
              <a:rPr lang="uk-UA" sz="3200" dirty="0">
                <a:cs typeface="Arial" charset="0"/>
              </a:rPr>
              <a:t>саме від вчителів-практиків</a:t>
            </a:r>
            <a:endParaRPr kumimoji="0" lang="uk-UA" altLang="ru-RU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Реалізація проекту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922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922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6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222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54175"/>
            <a:ext cx="6638925" cy="5099050"/>
          </a:xfrm>
        </p:spPr>
        <p:txBody>
          <a:bodyPr/>
          <a:lstStyle/>
          <a:p>
            <a:r>
              <a:rPr lang="uk-UA" dirty="0">
                <a:cs typeface="Arial" charset="0"/>
              </a:rPr>
              <a:t>Модератори працювали в </a:t>
            </a:r>
            <a:r>
              <a:rPr lang="uk-UA" dirty="0">
                <a:solidFill>
                  <a:srgbClr val="000000"/>
                </a:solidFill>
                <a:cs typeface="Arial" charset="0"/>
              </a:rPr>
              <a:t>онлайн- режимі:</a:t>
            </a:r>
            <a:r>
              <a:rPr lang="uk-UA" dirty="0">
                <a:cs typeface="Arial" charset="0"/>
              </a:rPr>
              <a:t> відповідали на запитання коме</a:t>
            </a:r>
            <a:r>
              <a:rPr lang="uk-UA" dirty="0">
                <a:solidFill>
                  <a:srgbClr val="000000"/>
                </a:solidFill>
                <a:cs typeface="Arial" charset="0"/>
              </a:rPr>
              <a:t>н</a:t>
            </a:r>
            <a:r>
              <a:rPr lang="uk-UA" dirty="0">
                <a:cs typeface="Arial" charset="0"/>
              </a:rPr>
              <a:t>таторів, опрацьовували і узагальнювали надіслані пропозиції та зауваження, проводили роз’яснювальну та аналітичну роботу  </a:t>
            </a:r>
          </a:p>
          <a:p>
            <a:pPr>
              <a:buFont typeface="Arial" charset="0"/>
              <a:buNone/>
            </a:pPr>
            <a:r>
              <a:rPr lang="uk-UA" dirty="0">
                <a:cs typeface="Arial" charset="0"/>
              </a:rPr>
              <a:t>   </a:t>
            </a:r>
          </a:p>
          <a:p>
            <a:r>
              <a:rPr lang="uk-UA" dirty="0">
                <a:cs typeface="Arial" charset="0"/>
              </a:rPr>
              <a:t>Найактивніше обговорювались навчальні програми з математики, української мови, літературного читання та англійської мови</a:t>
            </a:r>
            <a:endParaRPr lang="en-US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uk-UA" dirty="0"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Реалізація проекту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1024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024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7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46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54175"/>
            <a:ext cx="6513513" cy="5099050"/>
          </a:xfrm>
        </p:spPr>
        <p:txBody>
          <a:bodyPr/>
          <a:lstStyle/>
          <a:p>
            <a:r>
              <a:rPr lang="uk-UA">
                <a:cs typeface="Arial" charset="0"/>
              </a:rPr>
              <a:t>Запропоновані зміни були структуро-вані відповідно до формування ключо-вих та предметних компетентностей </a:t>
            </a:r>
          </a:p>
          <a:p>
            <a:pPr>
              <a:buFont typeface="Arial" charset="0"/>
              <a:buNone/>
            </a:pPr>
            <a:endParaRPr lang="uk-UA">
              <a:cs typeface="Arial" charset="0"/>
            </a:endParaRPr>
          </a:p>
          <a:p>
            <a:r>
              <a:rPr lang="uk-UA">
                <a:cs typeface="Arial" charset="0"/>
              </a:rPr>
              <a:t>Окремі зміни були внесені до  пояснювальних записок, з метою корегування  мети й завдань вивчення навчального предмета, особливостей організації вивчення програмового матеріалу тощо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311900"/>
            <a:ext cx="1450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gray">
          <a:xfrm>
            <a:off x="2593975" y="682625"/>
            <a:ext cx="612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uk-UA" sz="3600" b="1"/>
              <a:t>Реалізація проекту</a:t>
            </a:r>
            <a:endParaRPr lang="en-US" altLang="ru-RU" sz="3600" b="1">
              <a:solidFill>
                <a:srgbClr val="00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6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485775" y="704850"/>
            <a:ext cx="520700" cy="484188"/>
            <a:chOff x="1248" y="2030"/>
            <a:chExt cx="328" cy="305"/>
          </a:xfrm>
        </p:grpSpPr>
        <p:sp>
          <p:nvSpPr>
            <p:cNvPr id="1127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ru-RU" altLang="ru-RU" dirty="0"/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ru-RU" sz="2400" b="1" dirty="0">
                  <a:solidFill>
                    <a:srgbClr val="FFFFFF"/>
                  </a:solidFill>
                </a:rPr>
                <a:t>8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70" name="Місце для вмісту 2"/>
          <p:cNvSpPr>
            <a:spLocks noGrp="1"/>
          </p:cNvSpPr>
          <p:nvPr>
            <p:ph idx="1"/>
          </p:nvPr>
        </p:nvSpPr>
        <p:spPr>
          <a:xfrm>
            <a:off x="2505075" y="1654175"/>
            <a:ext cx="6513513" cy="5099050"/>
          </a:xfrm>
        </p:spPr>
        <p:txBody>
          <a:bodyPr/>
          <a:lstStyle/>
          <a:p>
            <a:r>
              <a:rPr lang="uk-UA" dirty="0">
                <a:cs typeface="Arial" charset="0"/>
              </a:rPr>
              <a:t>На заключному етапі доопрацювання навчальних програм у МОН проведено круглі столи  за участі заступника Міністра Павла Хобзея.   </a:t>
            </a:r>
          </a:p>
          <a:p>
            <a:r>
              <a:rPr lang="uk-UA" dirty="0">
                <a:cs typeface="Arial" charset="0"/>
              </a:rPr>
              <a:t>Залучено науковців Національної академії педагогічних наук України, представників громадських організацій, провідних експертів.  Це дозволило вдосконалити міжпредметні зв’язки, повніше забезпечити наступність між дошкільною, початковою  та базовою загальною середньою  освітою.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1025</Words>
  <Application>Microsoft Office PowerPoint</Application>
  <PresentationFormat>Екран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Розвантаження  та оновлення програм початкової школи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243</cp:lastModifiedBy>
  <cp:revision>143</cp:revision>
  <cp:lastPrinted>2016-08-04T11:06:39Z</cp:lastPrinted>
  <dcterms:created xsi:type="dcterms:W3CDTF">2015-09-16T15:46:14Z</dcterms:created>
  <dcterms:modified xsi:type="dcterms:W3CDTF">2016-08-04T14:40:13Z</dcterms:modified>
</cp:coreProperties>
</file>